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9"/>
  </p:notesMasterIdLst>
  <p:sldIdLst>
    <p:sldId id="256" r:id="rId2"/>
    <p:sldId id="258" r:id="rId3"/>
    <p:sldId id="260" r:id="rId4"/>
    <p:sldId id="261" r:id="rId5"/>
    <p:sldId id="263" r:id="rId6"/>
    <p:sldId id="264" r:id="rId7"/>
    <p:sldId id="266" r:id="rId8"/>
    <p:sldId id="267" r:id="rId9"/>
    <p:sldId id="286" r:id="rId10"/>
    <p:sldId id="268" r:id="rId11"/>
    <p:sldId id="287" r:id="rId12"/>
    <p:sldId id="269" r:id="rId13"/>
    <p:sldId id="270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0" autoAdjust="0"/>
    <p:restoredTop sz="91333" autoAdjust="0"/>
  </p:normalViewPr>
  <p:slideViewPr>
    <p:cSldViewPr snapToGrid="0">
      <p:cViewPr varScale="1">
        <p:scale>
          <a:sx n="110" d="100"/>
          <a:sy n="110" d="100"/>
        </p:scale>
        <p:origin x="84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DB7CFB-234B-4D11-8C2B-7F018DE48D3C}" type="datetimeFigureOut">
              <a:rPr lang="zh-TW" altLang="en-US" smtClean="0"/>
              <a:t>2018/3/5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8CC877-0879-4B65-BE7E-CD729456C40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7130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oogle" TargetMode="External"/><Relationship Id="rId7" Type="http://schemas.openxmlformats.org/officeDocument/2006/relationships/hyperlink" Target="https://en.wikipedia.org/wiki/YouTube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Baidu" TargetMode="External"/><Relationship Id="rId5" Type="http://schemas.openxmlformats.org/officeDocument/2006/relationships/hyperlink" Target="https://en.wikipedia.org/wiki/Yahoo!" TargetMode="External"/><Relationship Id="rId4" Type="http://schemas.openxmlformats.org/officeDocument/2006/relationships/hyperlink" Target="https://en.wikipedia.org/wiki/MSN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 smtClean="0"/>
              <a:t>Tiobe</a:t>
            </a:r>
            <a:r>
              <a:rPr lang="zh-TW" altLang="en-US" dirty="0" smtClean="0"/>
              <a:t>為程式語言品質評估公司，根據各大搜尋引擎的關鍵字搜尋結果次數，定義出各種程式語言的排名。包括</a:t>
            </a:r>
            <a:r>
              <a:rPr lang="en-US" altLang="zh-TW" dirty="0" smtClean="0">
                <a:hlinkClick r:id="rId3" tooltip="Google"/>
              </a:rPr>
              <a:t>Google</a:t>
            </a:r>
            <a:r>
              <a:rPr lang="en-US" altLang="zh-TW" dirty="0" smtClean="0"/>
              <a:t>, Google Blogs, </a:t>
            </a:r>
            <a:r>
              <a:rPr lang="en-US" altLang="zh-TW" dirty="0" smtClean="0">
                <a:hlinkClick r:id="rId4" tooltip="MSN"/>
              </a:rPr>
              <a:t>MSN</a:t>
            </a:r>
            <a:r>
              <a:rPr lang="en-US" altLang="zh-TW" dirty="0" smtClean="0"/>
              <a:t>, </a:t>
            </a:r>
            <a:r>
              <a:rPr lang="en-US" altLang="zh-TW" dirty="0" smtClean="0">
                <a:hlinkClick r:id="rId5" tooltip="Yahoo!"/>
              </a:rPr>
              <a:t>Yahoo!</a:t>
            </a:r>
            <a:r>
              <a:rPr lang="en-US" altLang="zh-TW" dirty="0" smtClean="0"/>
              <a:t>, </a:t>
            </a:r>
            <a:r>
              <a:rPr lang="en-US" altLang="zh-TW" dirty="0" smtClean="0">
                <a:hlinkClick r:id="rId6" tooltip="Baidu"/>
              </a:rPr>
              <a:t>Baidu</a:t>
            </a:r>
            <a:r>
              <a:rPr lang="en-US" altLang="zh-TW" dirty="0" smtClean="0"/>
              <a:t>, Wikipedia and </a:t>
            </a:r>
            <a:r>
              <a:rPr lang="en-US" altLang="zh-TW" dirty="0" smtClean="0">
                <a:hlinkClick r:id="rId7" tooltip="YouTube"/>
              </a:rPr>
              <a:t>YouTube</a:t>
            </a:r>
            <a:r>
              <a:rPr lang="zh-TW" altLang="en-US" dirty="0" smtClean="0"/>
              <a:t>等搜尋引擎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CC877-0879-4B65-BE7E-CD729456C40A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4733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PYPL</a:t>
            </a:r>
            <a:r>
              <a:rPr lang="zh-TW" altLang="en-US" dirty="0" smtClean="0"/>
              <a:t>根據</a:t>
            </a:r>
            <a:r>
              <a:rPr lang="en-US" altLang="zh-TW" dirty="0" smtClean="0"/>
              <a:t>Google Trends</a:t>
            </a:r>
            <a:r>
              <a:rPr lang="zh-TW" altLang="en-US" dirty="0" smtClean="0"/>
              <a:t>的資料，找出程式語言關鍵字的查詢頻率，定義程式語言的受歡迎程度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CC877-0879-4B65-BE7E-CD729456C40A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4977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Guido van Rossum (</a:t>
            </a:r>
            <a:r>
              <a:rPr lang="zh-TW" altLang="en-US" dirty="0" smtClean="0"/>
              <a:t>荷蘭程式設計師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直譯語言，</a:t>
            </a:r>
            <a:r>
              <a:rPr lang="en-US" altLang="zh-TW" dirty="0" smtClean="0"/>
              <a:t>Python </a:t>
            </a:r>
            <a:r>
              <a:rPr lang="zh-TW" altLang="en-US" dirty="0" smtClean="0"/>
              <a:t>的設計哲學強調代碼的可讀性和簡潔的語法（尤其是使用空格縮排劃分代碼塊，而非使用大括號或者關鍵詞）。相比於 </a:t>
            </a:r>
            <a:r>
              <a:rPr lang="en-US" altLang="zh-TW" dirty="0" smtClean="0"/>
              <a:t>C++ </a:t>
            </a:r>
            <a:r>
              <a:rPr lang="zh-TW" altLang="en-US" dirty="0" smtClean="0"/>
              <a:t>或 </a:t>
            </a:r>
            <a:r>
              <a:rPr lang="en-US" altLang="zh-TW" dirty="0" smtClean="0"/>
              <a:t>Java</a:t>
            </a:r>
            <a:r>
              <a:rPr lang="zh-TW" altLang="en-US" dirty="0" smtClean="0"/>
              <a:t>，</a:t>
            </a:r>
            <a:r>
              <a:rPr lang="en-US" altLang="zh-TW" dirty="0" smtClean="0"/>
              <a:t>Python </a:t>
            </a:r>
            <a:r>
              <a:rPr lang="zh-TW" altLang="en-US" dirty="0" smtClean="0"/>
              <a:t>讓開發者能夠用更少的代碼表達想法。不管是小型還是大型程式，該語言都試圖讓程式的結構清晰明了</a:t>
            </a:r>
            <a:endParaRPr lang="en-US" altLang="zh-TW" dirty="0" smtClean="0"/>
          </a:p>
          <a:p>
            <a:r>
              <a:rPr lang="en-US" altLang="zh-TW" dirty="0" smtClean="0"/>
              <a:t>Python </a:t>
            </a:r>
            <a:r>
              <a:rPr lang="zh-TW" altLang="en-US" dirty="0" smtClean="0"/>
              <a:t>擁有動態型別系統和垃圾回收功能，能夠自動管理記憶體使用，並且支援多種編程範式，包括物件導向、命令式、函數式和程序式編程。其本身擁有一個巨大而廣泛的標準庫。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CC877-0879-4B65-BE7E-CD729456C40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6498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Django (</a:t>
            </a:r>
            <a:r>
              <a:rPr lang="en-US" altLang="zh-TW" i="1" dirty="0" smtClean="0"/>
              <a:t>/ˈ</a:t>
            </a:r>
            <a:r>
              <a:rPr lang="en-US" altLang="zh-TW" i="1" dirty="0" err="1" smtClean="0"/>
              <a:t>dʒæŋɡoʊ</a:t>
            </a:r>
            <a:r>
              <a:rPr lang="en-US" altLang="zh-TW" i="1" dirty="0" smtClean="0"/>
              <a:t>/ </a:t>
            </a:r>
            <a:r>
              <a:rPr lang="en-US" altLang="zh-TW" i="1" dirty="0" err="1" smtClean="0"/>
              <a:t>jang-goh</a:t>
            </a:r>
            <a:r>
              <a:rPr lang="en-US" altLang="zh-TW" dirty="0" smtClean="0"/>
              <a:t>) </a:t>
            </a:r>
            <a:r>
              <a:rPr lang="zh-TW" altLang="en-US" dirty="0" smtClean="0"/>
              <a:t>是個用 </a:t>
            </a:r>
            <a:r>
              <a:rPr lang="en-US" altLang="zh-TW" dirty="0" smtClean="0"/>
              <a:t>Python </a:t>
            </a:r>
            <a:r>
              <a:rPr lang="zh-TW" altLang="en-US" dirty="0" smtClean="0"/>
              <a:t>寫成的，免費而且開放原始碼的 </a:t>
            </a:r>
            <a:r>
              <a:rPr lang="en-US" altLang="zh-TW" dirty="0" smtClean="0"/>
              <a:t>Web </a:t>
            </a:r>
            <a:r>
              <a:rPr lang="zh-TW" altLang="en-US" dirty="0" smtClean="0"/>
              <a:t>應用程式框架。他是個 </a:t>
            </a:r>
            <a:r>
              <a:rPr lang="en-US" altLang="zh-TW" dirty="0" smtClean="0"/>
              <a:t>Web </a:t>
            </a:r>
            <a:r>
              <a:rPr lang="zh-TW" altLang="en-US" dirty="0" smtClean="0"/>
              <a:t>框架 </a:t>
            </a:r>
            <a:r>
              <a:rPr lang="en-US" altLang="zh-TW" dirty="0" smtClean="0"/>
              <a:t>- </a:t>
            </a:r>
            <a:r>
              <a:rPr lang="zh-TW" altLang="en-US" dirty="0" smtClean="0"/>
              <a:t>就是一堆零件的組成，可以幫助你輕鬆快速的開發網站。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CC877-0879-4B65-BE7E-CD729456C40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7514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zh.wikipedia.org/wiki/%E8%92%99%E6%8F%90%C2%B7%E6%B4%BE%E6%A3%AE%E7%9A%84%E9%A3%9B%E8%A1%8C%E9%A6%AC%E6%88%B2%E5%9C%9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zh.wikipedia.org/wiki/Unicode" TargetMode="External"/><Relationship Id="rId4" Type="http://schemas.openxmlformats.org/officeDocument/2006/relationships/hyperlink" Target="https://zh.wikipedia.org/wiki/%E5%9E%83%E5%9C%BE%E5%9B%9E%E6%94%B6_(%E8%A8%88%E7%AE%97%E6%A9%9F%E7%A7%91%E5%AD%B8)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5400" dirty="0" smtClean="0"/>
              <a:t>Python</a:t>
            </a:r>
            <a:r>
              <a:rPr lang="zh-TW" altLang="en-US" sz="5400" dirty="0" smtClean="0"/>
              <a:t>簡介</a:t>
            </a:r>
            <a:endParaRPr lang="zh-TW" altLang="en-US" sz="54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 smtClean="0"/>
              <a:t>授課老師：黃夙賢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4396" y="3366137"/>
            <a:ext cx="2912828" cy="118757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9172" y="767375"/>
            <a:ext cx="2908052" cy="106214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9172" y="1829520"/>
            <a:ext cx="2921120" cy="164129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1328" y="4553712"/>
            <a:ext cx="2938963" cy="156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188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的</a:t>
            </a:r>
            <a:r>
              <a:rPr lang="zh-TW" altLang="zh-TW" dirty="0"/>
              <a:t>整合開發環境</a:t>
            </a:r>
            <a:endParaRPr lang="zh-TW" altLang="en-US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3591095" y="1492736"/>
            <a:ext cx="7632848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lvl="1">
              <a:buClrTx/>
              <a:buFont typeface="Wingdings" panose="05000000000000000000" pitchFamily="2" charset="2"/>
              <a:buChar char="Ø"/>
            </a:pPr>
            <a:r>
              <a:rPr lang="en-US" altLang="zh-TW" sz="2500" dirty="0" smtClean="0"/>
              <a:t>VIM</a:t>
            </a:r>
            <a:r>
              <a:rPr lang="en-US" altLang="zh-TW" sz="2500" dirty="0"/>
              <a:t/>
            </a:r>
            <a:br>
              <a:rPr lang="en-US" altLang="zh-TW" sz="2500" dirty="0"/>
            </a:br>
            <a:r>
              <a:rPr lang="en-US" altLang="zh-TW" sz="2500" dirty="0" err="1"/>
              <a:t>VIM</a:t>
            </a:r>
            <a:r>
              <a:rPr lang="zh-TW" altLang="zh-TW" sz="2500" dirty="0"/>
              <a:t>提供了一個完整功能的</a:t>
            </a:r>
            <a:r>
              <a:rPr lang="en-US" altLang="zh-TW" sz="2500" dirty="0"/>
              <a:t>Python</a:t>
            </a:r>
            <a:r>
              <a:rPr lang="zh-TW" altLang="zh-TW" sz="2500" dirty="0"/>
              <a:t>開發環境。</a:t>
            </a:r>
            <a:r>
              <a:rPr lang="en-US" altLang="zh-TW" sz="2500" dirty="0"/>
              <a:t>VIM</a:t>
            </a:r>
            <a:r>
              <a:rPr lang="zh-TW" altLang="zh-TW" sz="2500" dirty="0"/>
              <a:t>輕巧，模組化和快速，最適合慣用鍵盤的程式設計師，編碼時無需</a:t>
            </a:r>
            <a:r>
              <a:rPr lang="zh-TW" altLang="zh-TW" sz="2500" dirty="0" smtClean="0"/>
              <a:t>使用鼠</a:t>
            </a:r>
            <a:r>
              <a:rPr lang="zh-TW" altLang="zh-TW" sz="2500" dirty="0"/>
              <a:t>。 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10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428" y="3050572"/>
            <a:ext cx="4769699" cy="348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440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的</a:t>
            </a:r>
            <a:r>
              <a:rPr lang="zh-TW" altLang="zh-TW" dirty="0"/>
              <a:t>整合開發環境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altLang="zh-TW" dirty="0" err="1" smtClean="0"/>
              <a:t>Spyder</a:t>
            </a:r>
            <a:r>
              <a:rPr lang="en-US" altLang="zh-TW" dirty="0" smtClean="0"/>
              <a:t> Python</a:t>
            </a:r>
          </a:p>
          <a:p>
            <a:r>
              <a:rPr lang="en-US" altLang="zh-TW" dirty="0" smtClean="0"/>
              <a:t>https</a:t>
            </a:r>
            <a:r>
              <a:rPr lang="en-US" altLang="zh-TW" dirty="0"/>
              <a:t>://pypi.python.org/pypi/spyder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619" y="2158044"/>
            <a:ext cx="5774463" cy="356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501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Anaconda</a:t>
            </a:r>
            <a:endParaRPr lang="zh-TW" altLang="en-US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3710365" y="1397320"/>
            <a:ext cx="7632848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ClrTx/>
              <a:buNone/>
            </a:pPr>
            <a:r>
              <a:rPr lang="en-US" altLang="zh-TW" dirty="0"/>
              <a:t>Anaconda </a:t>
            </a:r>
            <a:r>
              <a:rPr lang="zh-TW" altLang="zh-TW" dirty="0"/>
              <a:t>的特點：</a:t>
            </a:r>
            <a:endParaRPr lang="en-US" altLang="zh-TW" dirty="0"/>
          </a:p>
          <a:p>
            <a:pPr marL="182880" lvl="1">
              <a:buClrTx/>
              <a:buFont typeface="Wingdings" panose="05000000000000000000" pitchFamily="2" charset="2"/>
              <a:buChar char="Ø"/>
            </a:pPr>
            <a:r>
              <a:rPr lang="zh-TW" altLang="zh-TW" sz="2600" dirty="0"/>
              <a:t>包含了眾多流行的科學、數學、工程、數據分析的</a:t>
            </a:r>
            <a:r>
              <a:rPr lang="en-US" altLang="zh-TW" sz="2600" dirty="0"/>
              <a:t> Python </a:t>
            </a:r>
            <a:r>
              <a:rPr lang="zh-TW" altLang="zh-TW" sz="2600" dirty="0"/>
              <a:t>套件，完全開放原始碼和免費，雖然進階功能是收費的，但對於學術用途可以申請免費的</a:t>
            </a:r>
            <a:r>
              <a:rPr lang="en-US" altLang="zh-TW" sz="2600" dirty="0"/>
              <a:t> License</a:t>
            </a:r>
            <a:r>
              <a:rPr lang="zh-TW" altLang="zh-TW" sz="2600" dirty="0"/>
              <a:t>。</a:t>
            </a:r>
          </a:p>
          <a:p>
            <a:pPr marL="182880" lvl="1">
              <a:buClrTx/>
              <a:buFont typeface="Wingdings" panose="05000000000000000000" pitchFamily="2" charset="2"/>
              <a:buChar char="Ø"/>
            </a:pPr>
            <a:r>
              <a:rPr lang="zh-TW" altLang="zh-TW" sz="2600" dirty="0"/>
              <a:t>支援</a:t>
            </a:r>
            <a:r>
              <a:rPr lang="en-US" altLang="zh-TW" sz="2600" dirty="0"/>
              <a:t>Linux</a:t>
            </a:r>
            <a:r>
              <a:rPr lang="zh-TW" altLang="zh-TW" sz="2600" dirty="0"/>
              <a:t>、</a:t>
            </a:r>
            <a:r>
              <a:rPr lang="en-US" altLang="zh-TW" sz="2600" dirty="0"/>
              <a:t>Windows</a:t>
            </a:r>
            <a:r>
              <a:rPr lang="zh-TW" altLang="zh-TW" sz="2600" dirty="0"/>
              <a:t>、</a:t>
            </a:r>
            <a:r>
              <a:rPr lang="en-US" altLang="zh-TW" sz="2600" dirty="0"/>
              <a:t>Mac</a:t>
            </a:r>
            <a:r>
              <a:rPr lang="zh-TW" altLang="zh-TW" sz="2600" dirty="0"/>
              <a:t>等平台，支援</a:t>
            </a:r>
            <a:r>
              <a:rPr lang="en-US" altLang="zh-TW" sz="2600" dirty="0"/>
              <a:t> Python 2.7</a:t>
            </a:r>
            <a:r>
              <a:rPr lang="zh-TW" altLang="zh-TW" sz="2600" dirty="0"/>
              <a:t>、</a:t>
            </a:r>
            <a:r>
              <a:rPr lang="en-US" altLang="zh-TW" sz="2600" dirty="0"/>
              <a:t>3.6</a:t>
            </a:r>
            <a:r>
              <a:rPr lang="zh-TW" altLang="zh-TW" sz="2600" dirty="0"/>
              <a:t>，可自由切換。</a:t>
            </a:r>
          </a:p>
          <a:p>
            <a:pPr marL="182880" lvl="1">
              <a:buClrTx/>
              <a:buFont typeface="Wingdings" panose="05000000000000000000" pitchFamily="2" charset="2"/>
              <a:buChar char="Ø"/>
            </a:pPr>
            <a:r>
              <a:rPr lang="zh-TW" altLang="zh-TW" sz="2600" dirty="0"/>
              <a:t>內帶</a:t>
            </a:r>
            <a:r>
              <a:rPr lang="en-US" altLang="zh-TW" sz="2600" dirty="0" err="1"/>
              <a:t>Spyder</a:t>
            </a:r>
            <a:r>
              <a:rPr lang="en-US" altLang="zh-TW" sz="2600" dirty="0"/>
              <a:t> </a:t>
            </a:r>
            <a:r>
              <a:rPr lang="zh-TW" altLang="zh-TW" sz="2600" dirty="0"/>
              <a:t>編譯器，這是一個</a:t>
            </a:r>
            <a:r>
              <a:rPr lang="en-US" altLang="zh-TW" sz="2600" dirty="0"/>
              <a:t>Python</a:t>
            </a:r>
            <a:r>
              <a:rPr lang="zh-TW" altLang="zh-TW" sz="2600" dirty="0"/>
              <a:t>整合發展環境，具有高級編輯，互動式測試，除錯和自我檢查功能，也支持</a:t>
            </a:r>
            <a:r>
              <a:rPr lang="en-US" altLang="zh-TW" sz="2600" dirty="0" err="1"/>
              <a:t>IPython</a:t>
            </a:r>
            <a:r>
              <a:rPr lang="zh-TW" altLang="zh-TW" sz="2600" dirty="0"/>
              <a:t>環境。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4742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Anaconda</a:t>
            </a:r>
            <a:endParaRPr lang="zh-TW" altLang="en-US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3575193" y="1445027"/>
            <a:ext cx="7632848" cy="43924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ClrTx/>
              <a:buNone/>
            </a:pPr>
            <a:r>
              <a:rPr lang="en-US" altLang="zh-TW" dirty="0"/>
              <a:t>Anaconda </a:t>
            </a:r>
            <a:r>
              <a:rPr lang="zh-TW" altLang="zh-TW" dirty="0"/>
              <a:t>的特點：</a:t>
            </a:r>
            <a:endParaRPr lang="en-US" altLang="zh-TW" dirty="0"/>
          </a:p>
          <a:p>
            <a:pPr marL="182880" lvl="1">
              <a:buClrTx/>
              <a:buFont typeface="Wingdings" panose="05000000000000000000" pitchFamily="2" charset="2"/>
              <a:buChar char="Ø"/>
            </a:pPr>
            <a:r>
              <a:rPr lang="zh-TW" altLang="zh-TW" sz="2600" dirty="0"/>
              <a:t>包含</a:t>
            </a:r>
            <a:r>
              <a:rPr lang="en-US" altLang="zh-TW" sz="2600" dirty="0" err="1"/>
              <a:t>Jupyter</a:t>
            </a:r>
            <a:r>
              <a:rPr lang="en-US" altLang="zh-TW" sz="2600" dirty="0"/>
              <a:t> notebook </a:t>
            </a:r>
            <a:r>
              <a:rPr lang="zh-TW" altLang="zh-TW" sz="2600" dirty="0"/>
              <a:t>環境，是一個開放原始碼的</a:t>
            </a:r>
            <a:r>
              <a:rPr lang="en-US" altLang="zh-TW" sz="2600" dirty="0"/>
              <a:t>Web</a:t>
            </a:r>
            <a:r>
              <a:rPr lang="zh-TW" altLang="zh-TW" sz="2600" dirty="0"/>
              <a:t>應用程序，可以讓您創建和共享包含即時程式碼，方程式，可視化和說明文本的文檔。 用途包括：數據清理與轉換，數值模擬，統計建模，機器學習等等。</a:t>
            </a:r>
          </a:p>
          <a:p>
            <a:pPr marL="182880" lvl="1">
              <a:buClrTx/>
              <a:buFont typeface="Wingdings" panose="05000000000000000000" pitchFamily="2" charset="2"/>
              <a:buChar char="Ø"/>
            </a:pPr>
            <a:r>
              <a:rPr lang="zh-TW" altLang="zh-TW" sz="2600" dirty="0"/>
              <a:t>包含</a:t>
            </a:r>
            <a:r>
              <a:rPr lang="en-US" altLang="zh-TW" sz="2600" dirty="0" err="1"/>
              <a:t>Qt</a:t>
            </a:r>
            <a:r>
              <a:rPr lang="en-US" altLang="zh-TW" sz="2600" dirty="0"/>
              <a:t> Console</a:t>
            </a:r>
            <a:r>
              <a:rPr lang="zh-TW" altLang="zh-TW" sz="2600" dirty="0"/>
              <a:t>，這是一個非常輕量級的小部件</a:t>
            </a:r>
            <a:r>
              <a:rPr lang="en-US" altLang="zh-TW" sz="2600" dirty="0"/>
              <a:t>(widget)</a:t>
            </a:r>
            <a:r>
              <a:rPr lang="zh-TW" altLang="zh-TW" sz="2600" dirty="0"/>
              <a:t>，大部分感覺就像一個終端機，但是能在</a:t>
            </a:r>
            <a:r>
              <a:rPr lang="en-US" altLang="zh-TW" sz="2600" dirty="0"/>
              <a:t>GUI</a:t>
            </a:r>
            <a:r>
              <a:rPr lang="zh-TW" altLang="zh-TW" sz="2600" dirty="0"/>
              <a:t>中提供許多增強功能，例如內聯數字，適當的多行編輯，語法突出顯示，圖形化提示等。</a:t>
            </a:r>
          </a:p>
          <a:p>
            <a:pPr marL="182880" lvl="1">
              <a:buClrTx/>
              <a:buFont typeface="Wingdings" panose="05000000000000000000" pitchFamily="2" charset="2"/>
              <a:buChar char="Ø"/>
            </a:pPr>
            <a:r>
              <a:rPr lang="zh-TW" altLang="zh-TW" sz="2600" dirty="0"/>
              <a:t>提供</a:t>
            </a:r>
            <a:r>
              <a:rPr lang="en-US" altLang="zh-TW" sz="2600" dirty="0"/>
              <a:t>Anaconda Fusion </a:t>
            </a:r>
            <a:r>
              <a:rPr lang="zh-TW" altLang="zh-TW" sz="2600" dirty="0"/>
              <a:t>、</a:t>
            </a:r>
            <a:r>
              <a:rPr lang="en-US" altLang="zh-TW" sz="2600" dirty="0"/>
              <a:t>Glue</a:t>
            </a:r>
            <a:r>
              <a:rPr lang="zh-TW" altLang="zh-TW" sz="2600" dirty="0"/>
              <a:t>與</a:t>
            </a:r>
            <a:r>
              <a:rPr lang="en-US" altLang="zh-TW" sz="2600" dirty="0"/>
              <a:t>Orange</a:t>
            </a:r>
            <a:r>
              <a:rPr lang="zh-TW" altLang="zh-TW" sz="2600" dirty="0"/>
              <a:t>，</a:t>
            </a:r>
            <a:r>
              <a:rPr lang="en-US" altLang="zh-TW" sz="2600" dirty="0"/>
              <a:t>Anaconda Fusion</a:t>
            </a:r>
            <a:r>
              <a:rPr lang="zh-TW" altLang="zh-TW" sz="2600" dirty="0"/>
              <a:t>可以整合</a:t>
            </a:r>
            <a:r>
              <a:rPr lang="en-US" altLang="zh-TW" sz="2600" dirty="0"/>
              <a:t>Anaconda </a:t>
            </a:r>
            <a:r>
              <a:rPr lang="zh-TW" altLang="zh-TW" sz="2600" dirty="0"/>
              <a:t>平台與</a:t>
            </a:r>
            <a:r>
              <a:rPr lang="en-US" altLang="zh-TW" sz="2600" dirty="0"/>
              <a:t>Excel</a:t>
            </a:r>
            <a:r>
              <a:rPr lang="zh-TW" altLang="zh-TW" sz="2600" dirty="0"/>
              <a:t>；</a:t>
            </a:r>
            <a:r>
              <a:rPr lang="en-US" altLang="zh-TW" sz="2600" dirty="0"/>
              <a:t>Glue</a:t>
            </a:r>
            <a:r>
              <a:rPr lang="zh-TW" altLang="zh-TW" sz="2600" dirty="0"/>
              <a:t>則是一個</a:t>
            </a:r>
            <a:r>
              <a:rPr lang="en-US" altLang="zh-TW" sz="2600" dirty="0"/>
              <a:t>Python</a:t>
            </a:r>
            <a:r>
              <a:rPr lang="zh-TW" altLang="zh-TW" sz="2600" dirty="0"/>
              <a:t>函式庫，用於探索相關資料集內和之間的關係，主要功能包括鏈接的統計圖形、跨資料集連接、完整的腳本功能，讓使用者可以輕鬆地整合自己的</a:t>
            </a:r>
            <a:r>
              <a:rPr lang="en-US" altLang="zh-TW" sz="2600" dirty="0"/>
              <a:t>Python</a:t>
            </a:r>
            <a:r>
              <a:rPr lang="zh-TW" altLang="zh-TW" sz="2600" dirty="0"/>
              <a:t>程式碼進行資料輸入，清理和分析。</a:t>
            </a:r>
            <a:r>
              <a:rPr lang="en-US" altLang="zh-TW" sz="2600" dirty="0"/>
              <a:t>Orange</a:t>
            </a:r>
            <a:r>
              <a:rPr lang="zh-TW" altLang="zh-TW" sz="2600" dirty="0"/>
              <a:t>是一種基於組件的資料挖掘軟體，包括一系列資料可視化，探索，預處理和建模技術。 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394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Anaconda</a:t>
            </a:r>
            <a:r>
              <a:rPr lang="zh-TW" altLang="en-US" dirty="0"/>
              <a:t>檔案下載</a:t>
            </a:r>
          </a:p>
        </p:txBody>
      </p:sp>
      <p:pic>
        <p:nvPicPr>
          <p:cNvPr id="7" name="圖片 6"/>
          <p:cNvPicPr/>
          <p:nvPr/>
        </p:nvPicPr>
        <p:blipFill>
          <a:blip r:embed="rId2"/>
          <a:srcRect l="24069" t="46904" r="23741" b="8763"/>
          <a:stretch>
            <a:fillRect/>
          </a:stretch>
        </p:blipFill>
        <p:spPr bwMode="auto">
          <a:xfrm>
            <a:off x="4306233" y="1615575"/>
            <a:ext cx="7632848" cy="3960440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14</a:t>
            </a:fld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5480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Anaconda</a:t>
            </a:r>
            <a:r>
              <a:rPr lang="zh-TW" altLang="zh-TW" dirty="0" smtClean="0"/>
              <a:t>程式安裝</a:t>
            </a:r>
            <a:r>
              <a:rPr lang="zh-TW" altLang="en-US" dirty="0" smtClean="0"/>
              <a:t>與使用</a:t>
            </a:r>
            <a:endParaRPr lang="zh-TW" altLang="en-US" dirty="0"/>
          </a:p>
        </p:txBody>
      </p:sp>
      <p:pic>
        <p:nvPicPr>
          <p:cNvPr id="6" name="圖片 5"/>
          <p:cNvPicPr/>
          <p:nvPr/>
        </p:nvPicPr>
        <p:blipFill>
          <a:blip r:embed="rId2"/>
          <a:srcRect l="39143" t="34533" r="39112" b="38404"/>
          <a:stretch>
            <a:fillRect/>
          </a:stretch>
        </p:blipFill>
        <p:spPr bwMode="auto">
          <a:xfrm>
            <a:off x="5165884" y="1340768"/>
            <a:ext cx="5256584" cy="3240360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9157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919536" y="1419822"/>
            <a:ext cx="8229600" cy="5064224"/>
          </a:xfrm>
        </p:spPr>
        <p:txBody>
          <a:bodyPr/>
          <a:lstStyle/>
          <a:p>
            <a:pPr marL="0" indent="0">
              <a:buNone/>
            </a:pPr>
            <a:r>
              <a:rPr lang="zh-TW" altLang="zh-TW" sz="2800" dirty="0"/>
              <a:t>步驟</a:t>
            </a:r>
            <a:r>
              <a:rPr lang="en-US" altLang="zh-TW" sz="2800" dirty="0"/>
              <a:t> 2</a:t>
            </a:r>
            <a:r>
              <a:rPr lang="zh-TW" altLang="zh-TW" sz="2800" dirty="0"/>
              <a:t>啟動安裝精靈，按「</a:t>
            </a:r>
            <a:r>
              <a:rPr lang="en-US" altLang="zh-TW" sz="2800" dirty="0"/>
              <a:t>next</a:t>
            </a:r>
            <a:r>
              <a:rPr lang="zh-TW" altLang="zh-TW" sz="2800" dirty="0"/>
              <a:t>」</a:t>
            </a:r>
            <a:endParaRPr lang="zh-TW" altLang="en-US" dirty="0"/>
          </a:p>
        </p:txBody>
      </p:sp>
      <p:sp>
        <p:nvSpPr>
          <p:cNvPr id="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Anaconda</a:t>
            </a:r>
            <a:r>
              <a:rPr lang="zh-TW" altLang="zh-TW" dirty="0"/>
              <a:t>程式</a:t>
            </a:r>
            <a:r>
              <a:rPr lang="zh-TW" altLang="zh-TW" dirty="0" smtClean="0"/>
              <a:t>安裝</a:t>
            </a:r>
            <a:r>
              <a:rPr lang="zh-TW" altLang="en-US" dirty="0"/>
              <a:t>與使用</a:t>
            </a:r>
          </a:p>
        </p:txBody>
      </p:sp>
      <p:pic>
        <p:nvPicPr>
          <p:cNvPr id="7" name="圖片 6"/>
          <p:cNvPicPr/>
          <p:nvPr/>
        </p:nvPicPr>
        <p:blipFill>
          <a:blip r:embed="rId2"/>
          <a:srcRect l="36384" t="29383" r="35922" b="33247"/>
          <a:stretch>
            <a:fillRect/>
          </a:stretch>
        </p:blipFill>
        <p:spPr bwMode="auto">
          <a:xfrm>
            <a:off x="4250607" y="1305027"/>
            <a:ext cx="6048672" cy="4104456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36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Anaconda</a:t>
            </a:r>
            <a:r>
              <a:rPr lang="zh-TW" altLang="zh-TW" dirty="0"/>
              <a:t>程式</a:t>
            </a:r>
            <a:r>
              <a:rPr lang="zh-TW" altLang="zh-TW" dirty="0" smtClean="0"/>
              <a:t>安裝</a:t>
            </a:r>
            <a:r>
              <a:rPr lang="zh-TW" altLang="en-US" dirty="0"/>
              <a:t>與使用</a:t>
            </a:r>
          </a:p>
        </p:txBody>
      </p:sp>
      <p:pic>
        <p:nvPicPr>
          <p:cNvPr id="7" name="圖片 6"/>
          <p:cNvPicPr/>
          <p:nvPr/>
        </p:nvPicPr>
        <p:blipFill>
          <a:blip r:embed="rId2"/>
          <a:srcRect l="36532" t="29383" r="36215" b="32733"/>
          <a:stretch>
            <a:fillRect/>
          </a:stretch>
        </p:blipFill>
        <p:spPr bwMode="auto">
          <a:xfrm>
            <a:off x="4522168" y="1201215"/>
            <a:ext cx="5688632" cy="4104456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17</a:t>
            </a:fld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8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Anaconda</a:t>
            </a:r>
            <a:r>
              <a:rPr lang="zh-TW" altLang="zh-TW" dirty="0"/>
              <a:t>程式</a:t>
            </a:r>
            <a:r>
              <a:rPr lang="zh-TW" altLang="zh-TW" dirty="0" smtClean="0"/>
              <a:t>安裝</a:t>
            </a:r>
            <a:r>
              <a:rPr lang="zh-TW" altLang="en-US" dirty="0"/>
              <a:t>與使用</a:t>
            </a:r>
          </a:p>
        </p:txBody>
      </p:sp>
      <p:pic>
        <p:nvPicPr>
          <p:cNvPr id="7" name="圖片 6"/>
          <p:cNvPicPr/>
          <p:nvPr/>
        </p:nvPicPr>
        <p:blipFill>
          <a:blip r:embed="rId2"/>
          <a:srcRect l="36532" t="29119" r="36501" b="32990"/>
          <a:stretch>
            <a:fillRect/>
          </a:stretch>
        </p:blipFill>
        <p:spPr bwMode="auto">
          <a:xfrm>
            <a:off x="4206916" y="1412776"/>
            <a:ext cx="5544616" cy="4258603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18</a:t>
            </a:fld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8526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Anaconda</a:t>
            </a:r>
            <a:r>
              <a:rPr lang="zh-TW" altLang="zh-TW" dirty="0"/>
              <a:t>程式</a:t>
            </a:r>
            <a:r>
              <a:rPr lang="zh-TW" altLang="zh-TW" dirty="0" smtClean="0"/>
              <a:t>安裝</a:t>
            </a:r>
            <a:r>
              <a:rPr lang="zh-TW" altLang="en-US" dirty="0"/>
              <a:t>與使用</a:t>
            </a:r>
          </a:p>
        </p:txBody>
      </p:sp>
      <p:pic>
        <p:nvPicPr>
          <p:cNvPr id="8" name="圖片 7"/>
          <p:cNvPicPr/>
          <p:nvPr/>
        </p:nvPicPr>
        <p:blipFill>
          <a:blip r:embed="rId2"/>
          <a:srcRect l="36384" t="29640" r="36501" b="32733"/>
          <a:stretch>
            <a:fillRect/>
          </a:stretch>
        </p:blipFill>
        <p:spPr bwMode="auto">
          <a:xfrm>
            <a:off x="4525840" y="1123837"/>
            <a:ext cx="5103481" cy="3744416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19</a:t>
            </a:fld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546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673" y="1725432"/>
            <a:ext cx="8181221" cy="3742083"/>
          </a:xfrm>
          <a:prstGeom prst="rect">
            <a:avLst/>
          </a:prstGeom>
        </p:spPr>
      </p:pic>
      <p:sp>
        <p:nvSpPr>
          <p:cNvPr id="3" name="圓角矩形 2"/>
          <p:cNvSpPr/>
          <p:nvPr/>
        </p:nvSpPr>
        <p:spPr>
          <a:xfrm>
            <a:off x="3423840" y="3064388"/>
            <a:ext cx="8344089" cy="38647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TIOBE Index (2017</a:t>
            </a:r>
            <a:r>
              <a:rPr lang="zh-TW" altLang="zh-TW" dirty="0"/>
              <a:t>年</a:t>
            </a:r>
            <a:r>
              <a:rPr lang="en-US" altLang="zh-TW" dirty="0"/>
              <a:t>5</a:t>
            </a:r>
            <a:r>
              <a:rPr lang="zh-TW" altLang="zh-TW" dirty="0"/>
              <a:t>月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5885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Anaconda</a:t>
            </a:r>
            <a:r>
              <a:rPr lang="zh-TW" altLang="zh-TW" dirty="0"/>
              <a:t>程式</a:t>
            </a:r>
            <a:r>
              <a:rPr lang="zh-TW" altLang="zh-TW" dirty="0" smtClean="0"/>
              <a:t>安裝</a:t>
            </a:r>
            <a:r>
              <a:rPr lang="zh-TW" altLang="en-US" dirty="0"/>
              <a:t>與使用</a:t>
            </a:r>
          </a:p>
        </p:txBody>
      </p:sp>
      <p:pic>
        <p:nvPicPr>
          <p:cNvPr id="7" name="圖片 6"/>
          <p:cNvPicPr/>
          <p:nvPr/>
        </p:nvPicPr>
        <p:blipFill>
          <a:blip r:embed="rId2"/>
          <a:srcRect l="36384" t="29640" r="36353" b="33247"/>
          <a:stretch>
            <a:fillRect/>
          </a:stretch>
        </p:blipFill>
        <p:spPr bwMode="auto">
          <a:xfrm>
            <a:off x="4225423" y="1320931"/>
            <a:ext cx="6408712" cy="4032448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20</a:t>
            </a:fld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888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Anaconda</a:t>
            </a:r>
            <a:r>
              <a:rPr lang="zh-TW" altLang="zh-TW" dirty="0"/>
              <a:t>程式</a:t>
            </a:r>
            <a:r>
              <a:rPr lang="zh-TW" altLang="zh-TW" dirty="0" smtClean="0"/>
              <a:t>安裝</a:t>
            </a:r>
            <a:r>
              <a:rPr lang="zh-TW" altLang="en-US" dirty="0"/>
              <a:t>與使用</a:t>
            </a:r>
          </a:p>
        </p:txBody>
      </p:sp>
      <p:pic>
        <p:nvPicPr>
          <p:cNvPr id="7" name="圖片 6"/>
          <p:cNvPicPr/>
          <p:nvPr/>
        </p:nvPicPr>
        <p:blipFill>
          <a:blip r:embed="rId2"/>
          <a:srcRect l="36821" t="29640" r="36215" b="33247"/>
          <a:stretch>
            <a:fillRect/>
          </a:stretch>
        </p:blipFill>
        <p:spPr bwMode="auto">
          <a:xfrm>
            <a:off x="4071715" y="1168301"/>
            <a:ext cx="7344816" cy="4278345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21</a:t>
            </a:fld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515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Anaconda</a:t>
            </a:r>
            <a:r>
              <a:rPr lang="zh-TW" altLang="zh-TW" dirty="0"/>
              <a:t>程式</a:t>
            </a:r>
            <a:r>
              <a:rPr lang="zh-TW" altLang="zh-TW" dirty="0" smtClean="0"/>
              <a:t>安裝</a:t>
            </a:r>
            <a:r>
              <a:rPr lang="zh-TW" altLang="en-US" dirty="0"/>
              <a:t>與使用</a:t>
            </a:r>
          </a:p>
        </p:txBody>
      </p:sp>
      <p:pic>
        <p:nvPicPr>
          <p:cNvPr id="7" name="圖片 6"/>
          <p:cNvPicPr/>
          <p:nvPr/>
        </p:nvPicPr>
        <p:blipFill>
          <a:blip r:embed="rId2"/>
          <a:srcRect l="36532" t="29119" r="36646" b="33510"/>
          <a:stretch>
            <a:fillRect/>
          </a:stretch>
        </p:blipFill>
        <p:spPr bwMode="auto">
          <a:xfrm>
            <a:off x="4278246" y="1123837"/>
            <a:ext cx="7121352" cy="4128925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22</a:t>
            </a:fld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137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Anaconda</a:t>
            </a:r>
            <a:r>
              <a:rPr lang="zh-TW" altLang="zh-TW" dirty="0"/>
              <a:t>程式</a:t>
            </a:r>
            <a:r>
              <a:rPr lang="zh-TW" altLang="zh-TW" dirty="0" smtClean="0"/>
              <a:t>安裝</a:t>
            </a:r>
            <a:r>
              <a:rPr lang="zh-TW" altLang="en-US" dirty="0"/>
              <a:t>與使用</a:t>
            </a:r>
          </a:p>
        </p:txBody>
      </p:sp>
      <p:pic>
        <p:nvPicPr>
          <p:cNvPr id="5" name="圖片 4"/>
          <p:cNvPicPr/>
          <p:nvPr/>
        </p:nvPicPr>
        <p:blipFill>
          <a:blip r:embed="rId2"/>
          <a:srcRect t="48968" r="78397" b="4642"/>
          <a:stretch>
            <a:fillRect/>
          </a:stretch>
        </p:blipFill>
        <p:spPr bwMode="auto">
          <a:xfrm>
            <a:off x="3755395" y="787529"/>
            <a:ext cx="3101340" cy="3745865"/>
          </a:xfrm>
          <a:prstGeom prst="rect">
            <a:avLst/>
          </a:prstGeom>
        </p:spPr>
      </p:pic>
      <p:pic>
        <p:nvPicPr>
          <p:cNvPr id="8" name="圖片 7"/>
          <p:cNvPicPr/>
          <p:nvPr/>
        </p:nvPicPr>
        <p:blipFill rotWithShape="1">
          <a:blip r:embed="rId3"/>
          <a:srcRect r="22416" b="14533"/>
          <a:stretch/>
        </p:blipFill>
        <p:spPr bwMode="auto">
          <a:xfrm>
            <a:off x="6096000" y="2530335"/>
            <a:ext cx="5156201" cy="31946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23</a:t>
            </a:fld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234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Anaconda</a:t>
            </a:r>
            <a:r>
              <a:rPr lang="zh-TW" altLang="zh-TW" dirty="0"/>
              <a:t>程式</a:t>
            </a:r>
            <a:r>
              <a:rPr lang="zh-TW" altLang="zh-TW" dirty="0" smtClean="0"/>
              <a:t>安裝</a:t>
            </a:r>
            <a:r>
              <a:rPr lang="zh-TW" altLang="en-US" dirty="0"/>
              <a:t>與使用</a:t>
            </a:r>
          </a:p>
        </p:txBody>
      </p:sp>
      <p:pic>
        <p:nvPicPr>
          <p:cNvPr id="7" name="圖片 6"/>
          <p:cNvPicPr/>
          <p:nvPr/>
        </p:nvPicPr>
        <p:blipFill rotWithShape="1">
          <a:blip r:embed="rId2"/>
          <a:srcRect l="23264" t="32763" r="49626" b="14533"/>
          <a:stretch/>
        </p:blipFill>
        <p:spPr bwMode="auto">
          <a:xfrm>
            <a:off x="4187744" y="1656770"/>
            <a:ext cx="2808312" cy="35353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圖片 8"/>
          <p:cNvPicPr/>
          <p:nvPr/>
        </p:nvPicPr>
        <p:blipFill rotWithShape="1">
          <a:blip r:embed="rId3"/>
          <a:srcRect l="24165" t="32614" r="49951" b="16281"/>
          <a:stretch/>
        </p:blipFill>
        <p:spPr bwMode="auto">
          <a:xfrm>
            <a:off x="7585126" y="1656770"/>
            <a:ext cx="2736304" cy="347500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24</a:t>
            </a:fld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807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l" rtl="0">
              <a:spcBef>
                <a:spcPct val="0"/>
              </a:spcBef>
            </a:pPr>
            <a:r>
              <a:rPr lang="en-US" altLang="zh-TW" sz="3400" kern="1200" spc="-1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Jupyter</a:t>
            </a:r>
            <a:r>
              <a:rPr lang="en-US" altLang="zh-TW" sz="3400" kern="1200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Notebook</a:t>
            </a:r>
            <a:endParaRPr lang="zh-TW" altLang="en-US" sz="3400" kern="1200" spc="-1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圖片 3"/>
          <p:cNvPicPr/>
          <p:nvPr/>
        </p:nvPicPr>
        <p:blipFill rotWithShape="1">
          <a:blip r:embed="rId2"/>
          <a:srcRect l="19849" t="8642" r="20514" b="27513"/>
          <a:stretch/>
        </p:blipFill>
        <p:spPr bwMode="auto">
          <a:xfrm>
            <a:off x="3646308" y="979470"/>
            <a:ext cx="7344816" cy="43204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25</a:t>
            </a:fld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9597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l" rtl="0">
              <a:spcBef>
                <a:spcPct val="0"/>
              </a:spcBef>
            </a:pPr>
            <a:r>
              <a:rPr lang="en-US" altLang="zh-TW" sz="3400" kern="1200" spc="-1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Jupyter</a:t>
            </a:r>
            <a:r>
              <a:rPr lang="en-US" altLang="zh-TW" sz="3400" kern="1200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Notebook</a:t>
            </a:r>
            <a:endParaRPr lang="zh-TW" altLang="en-US" sz="3400" kern="1200" spc="-1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圖片 4"/>
          <p:cNvPicPr/>
          <p:nvPr/>
        </p:nvPicPr>
        <p:blipFill rotWithShape="1">
          <a:blip r:embed="rId2"/>
          <a:srcRect l="21339" t="8293" r="18514" b="66490"/>
          <a:stretch/>
        </p:blipFill>
        <p:spPr bwMode="auto">
          <a:xfrm>
            <a:off x="3726268" y="2020272"/>
            <a:ext cx="8136904" cy="28083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26</a:t>
            </a:fld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381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l" rtl="0">
              <a:spcBef>
                <a:spcPct val="0"/>
              </a:spcBef>
            </a:pPr>
            <a:r>
              <a:rPr lang="en-US" altLang="zh-TW" sz="3400" kern="1200" spc="-1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Jupyter</a:t>
            </a:r>
            <a:r>
              <a:rPr lang="en-US" altLang="zh-TW" sz="3400" kern="1200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Notebook</a:t>
            </a:r>
            <a:endParaRPr lang="zh-TW" altLang="en-US" sz="3400" kern="1200" spc="-1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1266" name="圖片 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55" t="8469" r="19591" b="53439"/>
          <a:stretch>
            <a:fillRect/>
          </a:stretch>
        </p:blipFill>
        <p:spPr bwMode="auto">
          <a:xfrm>
            <a:off x="4027079" y="1232756"/>
            <a:ext cx="7515555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5" name="圖片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8" t="10759" r="31238" b="69135"/>
          <a:stretch>
            <a:fillRect/>
          </a:stretch>
        </p:blipFill>
        <p:spPr bwMode="auto">
          <a:xfrm>
            <a:off x="4424278" y="4454613"/>
            <a:ext cx="4840796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24001" y="2009259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zh-TW">
              <a:latin typeface="Arial" pitchFamily="34" charset="0"/>
              <a:ea typeface="新細明體" pitchFamily="18" charset="-120"/>
              <a:cs typeface="新細明體" pitchFamily="18" charset="-12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1" y="2993509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tabLst>
                <a:tab pos="2857500" algn="l"/>
              </a:tabLs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  <a:cs typeface="新細明體" pitchFamily="18" charset="-12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tabLst>
                <a:tab pos="2857500" algn="l"/>
              </a:tabLs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  <a:cs typeface="新細明體" pitchFamily="18" charset="-12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tabLst>
                <a:tab pos="2857500" algn="l"/>
              </a:tabLs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  <a:cs typeface="新細明體" pitchFamily="18" charset="-12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tabLst>
                <a:tab pos="2857500" algn="l"/>
              </a:tabLs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  <a:cs typeface="新細明體" pitchFamily="18" charset="-12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tabLst>
                <a:tab pos="2857500" algn="l"/>
              </a:tabLs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  <a:cs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2857500" algn="l"/>
              </a:tabLs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  <a:cs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2857500" algn="l"/>
              </a:tabLs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  <a:cs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2857500" algn="l"/>
              </a:tabLs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  <a:cs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2857500" algn="l"/>
              </a:tabLs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  <a:cs typeface="新細明體" pitchFamily="18" charset="-120"/>
              </a:defRPr>
            </a:lvl9pPr>
          </a:lstStyle>
          <a:p>
            <a:pPr defTabSz="914400"/>
            <a:endParaRPr lang="zh-TW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27</a:t>
            </a:fld>
            <a:endParaRPr lang="zh-TW" altLang="en-US"/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74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163" y="924197"/>
            <a:ext cx="7284460" cy="512826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l" rtl="0">
              <a:spcBef>
                <a:spcPct val="0"/>
              </a:spcBef>
            </a:pPr>
            <a:r>
              <a:rPr lang="en-US" altLang="zh-TW" sz="4000" kern="1200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PYPL</a:t>
            </a:r>
            <a:r>
              <a:rPr lang="zh-TW" altLang="en-US" sz="4000" kern="1200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程式</a:t>
            </a:r>
            <a:r>
              <a:rPr lang="zh-TW" altLang="zh-TW" sz="4000" kern="1200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語言比較</a:t>
            </a:r>
            <a:endParaRPr lang="zh-TW" altLang="en-US" sz="4000" kern="1200" spc="-1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3935760" y="6315330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2018</a:t>
            </a:r>
            <a:r>
              <a:rPr lang="zh-TW" altLang="zh-TW" dirty="0" smtClean="0"/>
              <a:t>年</a:t>
            </a:r>
            <a:r>
              <a:rPr lang="en-US" altLang="zh-TW" dirty="0" smtClean="0"/>
              <a:t>3</a:t>
            </a:r>
            <a:r>
              <a:rPr lang="zh-TW" altLang="zh-TW" dirty="0" smtClean="0"/>
              <a:t>月</a:t>
            </a:r>
            <a:r>
              <a:rPr lang="en-US" altLang="zh-TW" dirty="0"/>
              <a:t>PYPL</a:t>
            </a:r>
            <a:r>
              <a:rPr lang="zh-TW" altLang="zh-TW" dirty="0"/>
              <a:t>排名前十程式語言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3856383" y="2165405"/>
            <a:ext cx="7183240" cy="51683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0627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097" y="2673531"/>
            <a:ext cx="8053427" cy="2509294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l" rtl="0">
              <a:spcBef>
                <a:spcPct val="0"/>
              </a:spcBef>
            </a:pPr>
            <a:r>
              <a:rPr lang="en-US" altLang="zh-TW" sz="4000" kern="1200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PYPL</a:t>
            </a:r>
            <a:r>
              <a:rPr lang="zh-TW" altLang="en-US" sz="4000" kern="1200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程式</a:t>
            </a:r>
            <a:r>
              <a:rPr lang="zh-TW" altLang="zh-TW" sz="4000" kern="1200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語言比較</a:t>
            </a:r>
            <a:endParaRPr lang="zh-TW" altLang="en-US" sz="4000" kern="1200" spc="-1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3935760" y="6315330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dirty="0"/>
              <a:t>近年來</a:t>
            </a:r>
            <a:r>
              <a:rPr lang="en-US" altLang="zh-TW" dirty="0" smtClean="0"/>
              <a:t>PYPL</a:t>
            </a:r>
            <a:r>
              <a:rPr lang="zh-TW" altLang="zh-TW" dirty="0" smtClean="0"/>
              <a:t>各</a:t>
            </a:r>
            <a:r>
              <a:rPr lang="zh-TW" altLang="zh-TW" dirty="0"/>
              <a:t>程式語言變化趨勢</a:t>
            </a:r>
          </a:p>
        </p:txBody>
      </p:sp>
      <p:sp>
        <p:nvSpPr>
          <p:cNvPr id="4" name="橢圓 3"/>
          <p:cNvSpPr/>
          <p:nvPr/>
        </p:nvSpPr>
        <p:spPr>
          <a:xfrm>
            <a:off x="10877006" y="3309257"/>
            <a:ext cx="729517" cy="2351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69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1123837"/>
            <a:ext cx="3466011" cy="4601183"/>
          </a:xfrm>
        </p:spPr>
        <p:txBody>
          <a:bodyPr/>
          <a:lstStyle/>
          <a:p>
            <a:r>
              <a:rPr lang="en-US" altLang="zh-TW" dirty="0"/>
              <a:t>Python </a:t>
            </a:r>
            <a:r>
              <a:rPr lang="zh-TW" altLang="zh-TW" dirty="0"/>
              <a:t>語言起源</a:t>
            </a:r>
            <a:endParaRPr lang="zh-TW" altLang="en-US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3766750" y="1123837"/>
            <a:ext cx="7632848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altLang="zh-TW" dirty="0"/>
              <a:t>Guido van </a:t>
            </a:r>
            <a:r>
              <a:rPr lang="en-US" altLang="zh-TW" dirty="0" smtClean="0"/>
              <a:t>Rossum</a:t>
            </a:r>
            <a:r>
              <a:rPr lang="zh-TW" altLang="en-US" dirty="0" smtClean="0"/>
              <a:t>創始</a:t>
            </a:r>
            <a:endParaRPr lang="en-US" altLang="zh-TW" dirty="0"/>
          </a:p>
          <a:p>
            <a:pPr lvl="1" algn="just">
              <a:buClrTx/>
              <a:buFont typeface="Wingdings" panose="05000000000000000000" pitchFamily="2" charset="2"/>
              <a:buChar char="Ø"/>
            </a:pPr>
            <a:r>
              <a:rPr lang="en-US" altLang="zh-TW" dirty="0"/>
              <a:t>Python</a:t>
            </a:r>
            <a:r>
              <a:rPr lang="zh-TW" altLang="en-US" dirty="0"/>
              <a:t>源於</a:t>
            </a:r>
            <a:r>
              <a:rPr lang="en-US" altLang="zh-TW" dirty="0"/>
              <a:t>BBC</a:t>
            </a:r>
            <a:r>
              <a:rPr lang="zh-TW" altLang="zh-TW" dirty="0"/>
              <a:t>電視劇</a:t>
            </a:r>
            <a:r>
              <a:rPr lang="en-US" altLang="zh-TW" dirty="0"/>
              <a:t>-</a:t>
            </a:r>
            <a:r>
              <a:rPr lang="en-US" altLang="zh-TW" dirty="0" err="1">
                <a:hlinkClick r:id="rId3" tooltip="蒙提·派森的飛行馬戲團"/>
              </a:rPr>
              <a:t>蒙提·派森的飛行馬戲團</a:t>
            </a:r>
            <a:r>
              <a:rPr lang="zh-TW" altLang="zh-TW" dirty="0"/>
              <a:t>（</a:t>
            </a:r>
            <a:r>
              <a:rPr lang="en-US" altLang="zh-TW" dirty="0"/>
              <a:t>Monty Python's Flying Circus</a:t>
            </a:r>
            <a:r>
              <a:rPr lang="zh-TW" altLang="zh-TW" dirty="0"/>
              <a:t>）</a:t>
            </a:r>
            <a:endParaRPr lang="en-US" altLang="zh-TW" b="1" dirty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altLang="zh-TW" dirty="0"/>
              <a:t>Python 2.0</a:t>
            </a:r>
            <a:r>
              <a:rPr lang="zh-TW" altLang="zh-TW" dirty="0"/>
              <a:t>於</a:t>
            </a:r>
            <a:r>
              <a:rPr lang="en-US" altLang="zh-TW" dirty="0"/>
              <a:t>2000</a:t>
            </a:r>
            <a:r>
              <a:rPr lang="zh-TW" altLang="zh-TW" dirty="0"/>
              <a:t>年</a:t>
            </a:r>
            <a:r>
              <a:rPr lang="en-US" altLang="zh-TW" dirty="0"/>
              <a:t>10</a:t>
            </a:r>
            <a:r>
              <a:rPr lang="zh-TW" altLang="zh-TW" dirty="0"/>
              <a:t>月</a:t>
            </a:r>
            <a:r>
              <a:rPr lang="en-US" altLang="zh-TW" dirty="0"/>
              <a:t>16</a:t>
            </a:r>
            <a:r>
              <a:rPr lang="zh-TW" altLang="zh-TW" dirty="0"/>
              <a:t>日發布</a:t>
            </a:r>
            <a:endParaRPr lang="en-US" altLang="zh-TW" dirty="0"/>
          </a:p>
          <a:p>
            <a:pPr lvl="1" algn="just">
              <a:buClrTx/>
              <a:buFont typeface="Wingdings" panose="05000000000000000000" pitchFamily="2" charset="2"/>
              <a:buChar char="Ø"/>
            </a:pPr>
            <a:r>
              <a:rPr lang="zh-TW" altLang="zh-TW" dirty="0"/>
              <a:t>增加了實現完整的</a:t>
            </a:r>
            <a:r>
              <a:rPr lang="en-US" altLang="zh-TW" dirty="0" err="1">
                <a:hlinkClick r:id="rId4" tooltip="垃圾回收 (計算機科學)"/>
              </a:rPr>
              <a:t>垃圾記憶體回收</a:t>
            </a:r>
            <a:r>
              <a:rPr lang="zh-TW" altLang="zh-TW" dirty="0"/>
              <a:t>機制</a:t>
            </a:r>
            <a:endParaRPr lang="en-US" altLang="zh-TW" dirty="0"/>
          </a:p>
          <a:p>
            <a:pPr lvl="1" algn="just">
              <a:buClrTx/>
              <a:buFont typeface="Wingdings" panose="05000000000000000000" pitchFamily="2" charset="2"/>
              <a:buChar char="Ø"/>
            </a:pPr>
            <a:r>
              <a:rPr lang="zh-TW" altLang="zh-TW" dirty="0"/>
              <a:t>支援</a:t>
            </a:r>
            <a:r>
              <a:rPr lang="en-US" altLang="zh-TW" dirty="0">
                <a:hlinkClick r:id="rId5" tooltip="Unicode"/>
              </a:rPr>
              <a:t>Unicode</a:t>
            </a:r>
            <a:endParaRPr lang="en-US" altLang="zh-TW" dirty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altLang="zh-TW" dirty="0"/>
              <a:t>Python 3.0</a:t>
            </a:r>
            <a:r>
              <a:rPr lang="zh-TW" altLang="zh-TW" dirty="0"/>
              <a:t>於</a:t>
            </a:r>
            <a:r>
              <a:rPr lang="en-US" altLang="zh-TW" dirty="0"/>
              <a:t>2008</a:t>
            </a:r>
            <a:r>
              <a:rPr lang="zh-TW" altLang="zh-TW" dirty="0"/>
              <a:t>年</a:t>
            </a:r>
            <a:r>
              <a:rPr lang="en-US" altLang="zh-TW" dirty="0"/>
              <a:t>12</a:t>
            </a:r>
            <a:r>
              <a:rPr lang="zh-TW" altLang="zh-TW" dirty="0"/>
              <a:t>月</a:t>
            </a:r>
            <a:r>
              <a:rPr lang="en-US" altLang="zh-TW" dirty="0"/>
              <a:t>3</a:t>
            </a:r>
            <a:r>
              <a:rPr lang="zh-TW" altLang="zh-TW" dirty="0"/>
              <a:t>日發布</a:t>
            </a:r>
            <a:endParaRPr lang="en-US" altLang="zh-TW" dirty="0"/>
          </a:p>
          <a:p>
            <a:pPr lvl="1" algn="just">
              <a:buClrTx/>
              <a:buFont typeface="Wingdings" panose="05000000000000000000" pitchFamily="2" charset="2"/>
              <a:buChar char="Ø"/>
            </a:pPr>
            <a:r>
              <a:rPr lang="zh-TW" altLang="zh-TW" dirty="0"/>
              <a:t>不完全相容之前版本的</a:t>
            </a:r>
            <a:r>
              <a:rPr lang="en-US" altLang="zh-TW" dirty="0"/>
              <a:t>Python</a:t>
            </a:r>
            <a:r>
              <a:rPr lang="zh-TW" altLang="zh-TW" dirty="0" smtClean="0"/>
              <a:t>原始碼</a:t>
            </a:r>
            <a:endParaRPr lang="en-US" altLang="zh-TW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altLang="zh-TW" sz="2500" dirty="0"/>
              <a:t>Python </a:t>
            </a:r>
            <a:r>
              <a:rPr lang="zh-TW" altLang="en-US" sz="2500" dirty="0"/>
              <a:t>的正式直譯器</a:t>
            </a:r>
            <a:r>
              <a:rPr lang="en-US" altLang="zh-TW" sz="2500" dirty="0" err="1"/>
              <a:t>CPython</a:t>
            </a:r>
            <a:r>
              <a:rPr lang="zh-TW" altLang="en-US" sz="2500" dirty="0"/>
              <a:t>是用 </a:t>
            </a:r>
            <a:r>
              <a:rPr lang="en-US" altLang="zh-TW" sz="2500" dirty="0"/>
              <a:t>C</a:t>
            </a:r>
            <a:r>
              <a:rPr lang="zh-TW" altLang="en-US" sz="2500" dirty="0"/>
              <a:t>語言編寫的、是一個由社群驅動的自由軟體，目前由 </a:t>
            </a:r>
            <a:r>
              <a:rPr lang="en-US" altLang="zh-TW" sz="2500" dirty="0"/>
              <a:t>Python</a:t>
            </a:r>
            <a:r>
              <a:rPr lang="zh-TW" altLang="en-US" sz="2500" dirty="0"/>
              <a:t>軟體基金會管理</a:t>
            </a:r>
            <a:endParaRPr lang="en-US" altLang="zh-TW" sz="25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5</a:t>
            </a:fld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675" y="3674425"/>
            <a:ext cx="1614660" cy="241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47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zh-TW" dirty="0"/>
              <a:t>程式語言特點</a:t>
            </a:r>
            <a:endParaRPr lang="zh-TW" altLang="en-US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3611920" y="757767"/>
            <a:ext cx="7632848" cy="43924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zh-TW" dirty="0"/>
              <a:t>自動記憶體回收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zh-TW" sz="2000" dirty="0"/>
              <a:t>這個特點使得程式師在程式設計的時候，可以不考慮程式執行中的記憶體</a:t>
            </a:r>
            <a:r>
              <a:rPr lang="zh-TW" altLang="zh-TW" sz="2000" dirty="0" smtClean="0"/>
              <a:t>管理</a:t>
            </a:r>
            <a:endParaRPr lang="zh-TW" altLang="zh-TW" sz="2000" dirty="0"/>
          </a:p>
          <a:p>
            <a:r>
              <a:rPr lang="zh-TW" altLang="zh-TW" dirty="0"/>
              <a:t>物件導向特性</a:t>
            </a:r>
            <a:r>
              <a:rPr lang="en-US" altLang="zh-TW" dirty="0"/>
              <a:t>(Object-Oriented)</a:t>
            </a:r>
            <a:br>
              <a:rPr lang="en-US" altLang="zh-TW" dirty="0"/>
            </a:br>
            <a:r>
              <a:rPr lang="zh-TW" altLang="en-US" sz="2000" dirty="0"/>
              <a:t>也</a:t>
            </a:r>
            <a:r>
              <a:rPr lang="zh-TW" altLang="zh-TW" sz="2000" dirty="0"/>
              <a:t>支援多重繼承</a:t>
            </a:r>
            <a:r>
              <a:rPr lang="en-US" altLang="zh-TW" sz="2000" dirty="0"/>
              <a:t> (Multiple Inheritance) </a:t>
            </a:r>
            <a:r>
              <a:rPr lang="zh-TW" altLang="zh-TW" sz="2000" dirty="0"/>
              <a:t>，重載</a:t>
            </a:r>
            <a:r>
              <a:rPr lang="en-US" altLang="zh-TW" sz="2000" dirty="0"/>
              <a:t> (override) </a:t>
            </a:r>
            <a:r>
              <a:rPr lang="zh-TW" altLang="zh-TW" dirty="0"/>
              <a:t>。</a:t>
            </a:r>
          </a:p>
          <a:p>
            <a:r>
              <a:rPr lang="zh-TW" altLang="zh-TW" dirty="0"/>
              <a:t>強大的動態資料類型支援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zh-TW" sz="2000" dirty="0"/>
              <a:t>使編寫檔案處理、規則運算式，網路連接等程式變得相當容易</a:t>
            </a:r>
            <a:r>
              <a:rPr lang="zh-TW" altLang="zh-TW" dirty="0"/>
              <a:t>。</a:t>
            </a:r>
          </a:p>
          <a:p>
            <a:r>
              <a:rPr lang="en-US" altLang="zh-TW" dirty="0"/>
              <a:t>Python </a:t>
            </a:r>
            <a:r>
              <a:rPr lang="zh-TW" altLang="zh-TW" dirty="0"/>
              <a:t>的互動命令列模組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zh-TW" sz="2000" dirty="0"/>
              <a:t>方便地進行較小程式碼測試和學習。</a:t>
            </a:r>
            <a:r>
              <a:rPr lang="en-US" altLang="zh-TW" dirty="0"/>
              <a:t>	</a:t>
            </a:r>
            <a:endParaRPr lang="zh-TW" altLang="zh-TW" dirty="0"/>
          </a:p>
          <a:p>
            <a:r>
              <a:rPr lang="en-US" altLang="zh-TW" dirty="0"/>
              <a:t>Python </a:t>
            </a:r>
            <a:r>
              <a:rPr lang="zh-TW" altLang="zh-TW" dirty="0"/>
              <a:t>易於擴展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zh-TW" sz="2000" dirty="0"/>
              <a:t>可以通過</a:t>
            </a:r>
            <a:r>
              <a:rPr lang="en-US" altLang="zh-TW" sz="2000" dirty="0"/>
              <a:t> C </a:t>
            </a:r>
            <a:r>
              <a:rPr lang="zh-TW" altLang="zh-TW" sz="2000" dirty="0"/>
              <a:t>或</a:t>
            </a:r>
            <a:r>
              <a:rPr lang="en-US" altLang="zh-TW" sz="2000" dirty="0"/>
              <a:t> C++ </a:t>
            </a:r>
            <a:r>
              <a:rPr lang="zh-TW" altLang="zh-TW" sz="2000" dirty="0"/>
              <a:t>編寫的模組進行功能擴展。</a:t>
            </a:r>
          </a:p>
          <a:p>
            <a:r>
              <a:rPr lang="zh-TW" altLang="zh-TW" dirty="0"/>
              <a:t>它是免費的開放原始碼</a:t>
            </a:r>
          </a:p>
          <a:p>
            <a:r>
              <a:rPr lang="zh-TW" altLang="zh-TW" dirty="0"/>
              <a:t>強迫程式設計師養成良好的程式設計習慣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sz="2000" dirty="0"/>
              <a:t>Python</a:t>
            </a:r>
            <a:r>
              <a:rPr lang="zh-TW" altLang="zh-TW" sz="2000" dirty="0"/>
              <a:t>開發者有意讓違反了縮排規則的程式不能通過</a:t>
            </a:r>
            <a:r>
              <a:rPr lang="zh-TW" altLang="zh-TW" sz="2000" dirty="0" smtClean="0"/>
              <a:t>編譯</a:t>
            </a:r>
            <a:endParaRPr lang="zh-TW" altLang="zh-TW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20535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/>
              <a:t>為何需要整合開發</a:t>
            </a:r>
            <a:r>
              <a:rPr lang="zh-TW" altLang="zh-TW" dirty="0" smtClean="0"/>
              <a:t>環境</a:t>
            </a:r>
            <a:endParaRPr lang="zh-TW" altLang="en-US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3567241" y="944095"/>
            <a:ext cx="7632848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zh-TW" altLang="zh-TW" dirty="0"/>
              <a:t>整合開發環境</a:t>
            </a:r>
            <a:r>
              <a:rPr lang="en-US" altLang="zh-TW" dirty="0"/>
              <a:t>(Integrated Development  Environment, IDE)</a:t>
            </a:r>
          </a:p>
          <a:p>
            <a:pPr lvl="1" algn="just">
              <a:buClrTx/>
              <a:buFont typeface="Wingdings" panose="05000000000000000000" pitchFamily="2" charset="2"/>
              <a:buChar char="Ø"/>
            </a:pPr>
            <a:r>
              <a:rPr lang="zh-TW" altLang="zh-TW" dirty="0"/>
              <a:t>就是輔助程式設計人員開發系統的應用軟體。</a:t>
            </a:r>
            <a:endParaRPr lang="en-US" altLang="zh-TW" dirty="0"/>
          </a:p>
          <a:p>
            <a:pPr lvl="1" algn="just">
              <a:buClrTx/>
              <a:buFont typeface="Wingdings" panose="05000000000000000000" pitchFamily="2" charset="2"/>
              <a:buChar char="Ø"/>
            </a:pPr>
            <a:r>
              <a:rPr lang="en-US" altLang="zh-TW" dirty="0"/>
              <a:t>IDE </a:t>
            </a:r>
            <a:r>
              <a:rPr lang="zh-TW" altLang="zh-TW" dirty="0"/>
              <a:t>一般常用的功能包含</a:t>
            </a:r>
            <a:endParaRPr lang="en-US" altLang="zh-TW" dirty="0"/>
          </a:p>
          <a:p>
            <a:pPr lvl="2" algn="just">
              <a:buClrTx/>
              <a:buFont typeface="Wingdings" panose="05000000000000000000" pitchFamily="2" charset="2"/>
              <a:buChar char="Ø"/>
            </a:pPr>
            <a:r>
              <a:rPr lang="zh-TW" altLang="zh-TW" dirty="0"/>
              <a:t>程式碼編輯器</a:t>
            </a:r>
            <a:endParaRPr lang="en-US" altLang="zh-TW" dirty="0"/>
          </a:p>
          <a:p>
            <a:pPr lvl="2" algn="just">
              <a:buClrTx/>
              <a:buFont typeface="Wingdings" panose="05000000000000000000" pitchFamily="2" charset="2"/>
              <a:buChar char="Ø"/>
            </a:pPr>
            <a:r>
              <a:rPr lang="zh-TW" altLang="zh-TW" dirty="0"/>
              <a:t>連結套件使程式執行</a:t>
            </a:r>
            <a:endParaRPr lang="en-US" altLang="zh-TW" dirty="0"/>
          </a:p>
          <a:p>
            <a:pPr lvl="2" algn="just">
              <a:buClrTx/>
              <a:buFont typeface="Wingdings" panose="05000000000000000000" pitchFamily="2" charset="2"/>
              <a:buChar char="Ø"/>
            </a:pPr>
            <a:r>
              <a:rPr lang="zh-TW" altLang="zh-TW" dirty="0"/>
              <a:t>程式碼除錯輔助等功能</a:t>
            </a:r>
            <a:endParaRPr lang="en-US" altLang="zh-TW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9313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的</a:t>
            </a:r>
            <a:r>
              <a:rPr lang="zh-TW" altLang="zh-TW" dirty="0"/>
              <a:t>整合開發環境</a:t>
            </a:r>
            <a:endParaRPr lang="zh-TW" altLang="en-US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3702413" y="862149"/>
            <a:ext cx="7632848" cy="4758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lvl="1">
              <a:buClrTx/>
              <a:buFont typeface="Wingdings" panose="05000000000000000000" pitchFamily="2" charset="2"/>
              <a:buChar char="Ø"/>
            </a:pPr>
            <a:r>
              <a:rPr lang="en-US" altLang="zh-TW" sz="2400" dirty="0" err="1" smtClean="0"/>
              <a:t>Pydev</a:t>
            </a:r>
            <a:r>
              <a:rPr lang="en-US" altLang="zh-TW" sz="2400" dirty="0" smtClean="0"/>
              <a:t> </a:t>
            </a:r>
            <a:r>
              <a:rPr lang="en-US" altLang="zh-TW" sz="2400" dirty="0"/>
              <a:t>with Eclipse </a:t>
            </a:r>
            <a:endParaRPr lang="en-US" altLang="zh-TW" sz="2400" dirty="0" smtClean="0"/>
          </a:p>
          <a:p>
            <a:pPr marL="182880" lvl="1">
              <a:buClrTx/>
              <a:buFont typeface="Wingdings" panose="05000000000000000000" pitchFamily="2" charset="2"/>
              <a:buChar char="Ø"/>
            </a:pPr>
            <a:r>
              <a:rPr lang="en-US" altLang="zh-TW" sz="2400" dirty="0"/>
              <a:t>http://www.pydev.org</a:t>
            </a:r>
            <a:r>
              <a:rPr lang="en-US" altLang="zh-TW" sz="2400" dirty="0" smtClean="0"/>
              <a:t>/</a:t>
            </a:r>
            <a:r>
              <a:rPr lang="en-US" altLang="zh-TW" sz="2400" dirty="0"/>
              <a:t/>
            </a:r>
            <a:br>
              <a:rPr lang="en-US" altLang="zh-TW" sz="2400" dirty="0"/>
            </a:br>
            <a:r>
              <a:rPr lang="en-US" altLang="zh-TW" sz="2400" dirty="0" err="1"/>
              <a:t>Pydev</a:t>
            </a:r>
            <a:r>
              <a:rPr lang="zh-TW" altLang="zh-TW" sz="2400" dirty="0"/>
              <a:t>是可用於高效的</a:t>
            </a:r>
            <a:r>
              <a:rPr lang="en-US" altLang="zh-TW" sz="2400" dirty="0"/>
              <a:t>Python</a:t>
            </a:r>
            <a:r>
              <a:rPr lang="zh-TW" altLang="zh-TW" sz="2400" dirty="0"/>
              <a:t>程式設計。 </a:t>
            </a:r>
            <a:r>
              <a:rPr lang="en-US" altLang="zh-TW" sz="2400" dirty="0" err="1"/>
              <a:t>Pydev</a:t>
            </a:r>
            <a:r>
              <a:rPr lang="zh-TW" altLang="zh-TW" sz="2400" dirty="0"/>
              <a:t>的主要功能包括可整合</a:t>
            </a:r>
            <a:r>
              <a:rPr lang="en-US" altLang="zh-TW" sz="2400" dirty="0"/>
              <a:t>Django</a:t>
            </a:r>
            <a:r>
              <a:rPr lang="zh-TW" altLang="zh-TW" sz="2400" dirty="0"/>
              <a:t>，自動完成程式碼，多語言支援，整合</a:t>
            </a:r>
            <a:r>
              <a:rPr lang="en-US" altLang="zh-TW" sz="2400" dirty="0"/>
              <a:t>Python</a:t>
            </a:r>
            <a:r>
              <a:rPr lang="zh-TW" altLang="zh-TW" sz="2400" dirty="0"/>
              <a:t>除錯，程式碼分析，程式碼模板，智慧縮排，括號匹配，錯誤標記，整合原始碼控制，程式碼折疊，</a:t>
            </a:r>
            <a:r>
              <a:rPr lang="en-US" altLang="zh-TW" sz="2400" dirty="0"/>
              <a:t>UML</a:t>
            </a:r>
            <a:r>
              <a:rPr lang="zh-TW" altLang="zh-TW" sz="2400" dirty="0"/>
              <a:t>編輯和查看，整合單元測試等</a:t>
            </a:r>
            <a:r>
              <a:rPr lang="zh-TW" altLang="zh-TW" sz="2400" dirty="0" smtClean="0"/>
              <a:t>。</a:t>
            </a:r>
            <a:endParaRPr lang="en-US" altLang="zh-TW" sz="2400" dirty="0" smtClean="0"/>
          </a:p>
          <a:p>
            <a:pPr marL="182880" lvl="1">
              <a:buClrTx/>
              <a:buFont typeface="Wingdings" panose="05000000000000000000" pitchFamily="2" charset="2"/>
              <a:buChar char="Ø"/>
            </a:pPr>
            <a:endParaRPr lang="zh-TW" altLang="zh-TW" sz="2400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8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8121" y="3936274"/>
            <a:ext cx="3918350" cy="292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649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的</a:t>
            </a:r>
            <a:r>
              <a:rPr lang="zh-TW" altLang="zh-TW" dirty="0"/>
              <a:t>整合開發環境</a:t>
            </a:r>
            <a:endParaRPr lang="zh-TW" altLang="en-US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3684995" y="801464"/>
            <a:ext cx="7632848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lvl="1">
              <a:buClrTx/>
              <a:buFont typeface="Wingdings" panose="05000000000000000000" pitchFamily="2" charset="2"/>
              <a:buChar char="Ø"/>
            </a:pPr>
            <a:r>
              <a:rPr lang="en-US" altLang="zh-TW" dirty="0" err="1" smtClean="0"/>
              <a:t>PyCharm</a:t>
            </a:r>
            <a:r>
              <a:rPr lang="en-US" altLang="zh-TW" dirty="0" smtClean="0"/>
              <a:t> </a:t>
            </a:r>
          </a:p>
          <a:p>
            <a:pPr marL="182880" lvl="1">
              <a:buClrTx/>
              <a:buFont typeface="Wingdings" panose="05000000000000000000" pitchFamily="2" charset="2"/>
              <a:buChar char="Ø"/>
            </a:pPr>
            <a:r>
              <a:rPr lang="en-US" altLang="zh-TW" dirty="0"/>
              <a:t>https://www.jetbrains.com/pycharm/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 err="1"/>
              <a:t>PyCharm</a:t>
            </a:r>
            <a:r>
              <a:rPr lang="zh-TW" altLang="zh-TW" dirty="0"/>
              <a:t>是一個專業的</a:t>
            </a:r>
            <a:r>
              <a:rPr lang="en-US" altLang="zh-TW" dirty="0"/>
              <a:t>Python IDE</a:t>
            </a:r>
            <a:r>
              <a:rPr lang="zh-TW" altLang="zh-TW" dirty="0"/>
              <a:t>，由</a:t>
            </a:r>
            <a:r>
              <a:rPr lang="en-US" altLang="zh-TW" dirty="0" err="1"/>
              <a:t>JetBrains</a:t>
            </a:r>
            <a:r>
              <a:rPr lang="zh-TW" altLang="zh-TW" dirty="0"/>
              <a:t>公司開發，它有免費社區版本和針對企業開發人員的高級專業版。</a:t>
            </a:r>
            <a:r>
              <a:rPr lang="en-US" altLang="zh-TW" dirty="0" err="1"/>
              <a:t>PyCharm</a:t>
            </a:r>
            <a:r>
              <a:rPr lang="zh-TW" altLang="zh-TW" dirty="0"/>
              <a:t>免費版本</a:t>
            </a:r>
            <a:r>
              <a:rPr lang="zh-TW" altLang="en-US" dirty="0"/>
              <a:t>功能</a:t>
            </a:r>
            <a:r>
              <a:rPr lang="zh-TW" altLang="zh-TW" dirty="0"/>
              <a:t>包括智慧型自動完成程式，直觀的專案導航，即時錯誤檢查和修復，使用</a:t>
            </a:r>
            <a:r>
              <a:rPr lang="en-US" altLang="zh-TW" dirty="0"/>
              <a:t>PEP8</a:t>
            </a:r>
            <a:r>
              <a:rPr lang="zh-TW" altLang="zh-TW" dirty="0"/>
              <a:t>檢查和智慧型重構的程式品質，圖形化的除錯器和測試運行器。它還整合</a:t>
            </a:r>
            <a:r>
              <a:rPr lang="en-US" altLang="zh-TW" dirty="0" err="1"/>
              <a:t>IPython</a:t>
            </a:r>
            <a:r>
              <a:rPr lang="en-US" altLang="zh-TW" dirty="0"/>
              <a:t> Notebook</a:t>
            </a:r>
            <a:r>
              <a:rPr lang="zh-TW" altLang="zh-TW" dirty="0"/>
              <a:t>，支援</a:t>
            </a:r>
            <a:r>
              <a:rPr lang="en-US" altLang="zh-TW" dirty="0"/>
              <a:t>Anaconda</a:t>
            </a:r>
            <a:r>
              <a:rPr lang="zh-TW" altLang="zh-TW" dirty="0"/>
              <a:t>以及其他科學軟體包，如</a:t>
            </a:r>
            <a:r>
              <a:rPr lang="en-US" altLang="zh-TW" dirty="0" err="1"/>
              <a:t>matplotlib</a:t>
            </a:r>
            <a:r>
              <a:rPr lang="zh-TW" altLang="zh-TW" dirty="0"/>
              <a:t>和</a:t>
            </a:r>
            <a:r>
              <a:rPr lang="en-US" altLang="zh-TW" dirty="0" err="1"/>
              <a:t>NumPy</a:t>
            </a:r>
            <a:r>
              <a:rPr lang="zh-TW" altLang="zh-TW" dirty="0"/>
              <a:t>。其他進階功能如遠端開發</a:t>
            </a:r>
            <a:r>
              <a:rPr lang="zh-TW" altLang="zh-TW" dirty="0" smtClean="0"/>
              <a:t>功能</a:t>
            </a:r>
            <a:endParaRPr lang="zh-TW" altLang="zh-TW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9</a:t>
            </a:fld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137" y="3424428"/>
            <a:ext cx="5869706" cy="340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484472"/>
      </p:ext>
    </p:extLst>
  </p:cSld>
  <p:clrMapOvr>
    <a:masterClrMapping/>
  </p:clrMapOvr>
</p:sld>
</file>

<file path=ppt/theme/theme1.xml><?xml version="1.0" encoding="utf-8"?>
<a:theme xmlns:a="http://schemas.openxmlformats.org/drawingml/2006/main" name="框架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TM03457475[[fn=框架]]</Template>
  <TotalTime>187</TotalTime>
  <Words>860</Words>
  <Application>Microsoft Office PowerPoint</Application>
  <PresentationFormat>寬螢幕</PresentationFormat>
  <Paragraphs>102</Paragraphs>
  <Slides>27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5" baseType="lpstr">
      <vt:lpstr>微軟正黑體</vt:lpstr>
      <vt:lpstr>新細明體</vt:lpstr>
      <vt:lpstr>Arial</vt:lpstr>
      <vt:lpstr>Calibri</vt:lpstr>
      <vt:lpstr>Corbel</vt:lpstr>
      <vt:lpstr>Wingdings</vt:lpstr>
      <vt:lpstr>Wingdings 2</vt:lpstr>
      <vt:lpstr>框架</vt:lpstr>
      <vt:lpstr>Python簡介</vt:lpstr>
      <vt:lpstr>TIOBE Index (2017年5月)</vt:lpstr>
      <vt:lpstr>PYPL程式語言比較</vt:lpstr>
      <vt:lpstr>PYPL程式語言比較</vt:lpstr>
      <vt:lpstr>Python 語言起源</vt:lpstr>
      <vt:lpstr>Python程式語言特點</vt:lpstr>
      <vt:lpstr>為何需要整合開發環境</vt:lpstr>
      <vt:lpstr>Python的整合開發環境</vt:lpstr>
      <vt:lpstr>Python的整合開發環境</vt:lpstr>
      <vt:lpstr>Python的整合開發環境</vt:lpstr>
      <vt:lpstr>Python的整合開發環境</vt:lpstr>
      <vt:lpstr>Anaconda</vt:lpstr>
      <vt:lpstr>Anaconda</vt:lpstr>
      <vt:lpstr>Anaconda檔案下載</vt:lpstr>
      <vt:lpstr>Anaconda程式安裝與使用</vt:lpstr>
      <vt:lpstr>Anaconda程式安裝與使用</vt:lpstr>
      <vt:lpstr>Anaconda程式安裝與使用</vt:lpstr>
      <vt:lpstr>Anaconda程式安裝與使用</vt:lpstr>
      <vt:lpstr>Anaconda程式安裝與使用</vt:lpstr>
      <vt:lpstr>Anaconda程式安裝與使用</vt:lpstr>
      <vt:lpstr>Anaconda程式安裝與使用</vt:lpstr>
      <vt:lpstr>Anaconda程式安裝與使用</vt:lpstr>
      <vt:lpstr>Anaconda程式安裝與使用</vt:lpstr>
      <vt:lpstr>Anaconda程式安裝與使用</vt:lpstr>
      <vt:lpstr>Jupyter Notebook</vt:lpstr>
      <vt:lpstr>Jupyter Notebook</vt:lpstr>
      <vt:lpstr>Jupyter Notebook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人工智慧課程簡介</dc:title>
  <dc:creator>suhsien</dc:creator>
  <cp:lastModifiedBy>suhsien</cp:lastModifiedBy>
  <cp:revision>15</cp:revision>
  <dcterms:created xsi:type="dcterms:W3CDTF">2017-10-23T00:35:31Z</dcterms:created>
  <dcterms:modified xsi:type="dcterms:W3CDTF">2018-03-05T04:47:42Z</dcterms:modified>
</cp:coreProperties>
</file>

<file path=docProps/thumbnail.jpeg>
</file>